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83442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059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8116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546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352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810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340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800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148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834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085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A833CE55-F431-4506-B08A-72FB418C5314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15B9859-E6FF-4907-AE2D-2E99B10D4ACD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9060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540774"/>
            <a:ext cx="11690555" cy="2182761"/>
          </a:xfrm>
        </p:spPr>
        <p:txBody>
          <a:bodyPr>
            <a:normAutofit/>
          </a:bodyPr>
          <a:lstStyle/>
          <a:p>
            <a:pPr algn="ctr"/>
            <a:r>
              <a:rPr lang="en-GB" sz="72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Welcome to our Maths Information Evening</a:t>
            </a:r>
            <a:endParaRPr lang="en-GB" sz="7200" dirty="0">
              <a:solidFill>
                <a:srgbClr val="00B050"/>
              </a:solidFill>
              <a:latin typeface="SassoonPrimaryType" pitchFamily="2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41677" y="3211968"/>
            <a:ext cx="1230700" cy="674729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6781" y="2723535"/>
            <a:ext cx="4078438" cy="232632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2409290" y="5229546"/>
            <a:ext cx="7373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SassoonPrimaryType" pitchFamily="2" charset="0"/>
                <a:cs typeface="Arial" panose="020B0604020202020204" pitchFamily="34" charset="0"/>
              </a:rPr>
              <a:t>Tuesday 23</a:t>
            </a:r>
            <a:r>
              <a:rPr lang="en-GB" sz="3600" baseline="30000" dirty="0" smtClean="0">
                <a:latin typeface="SassoonPrimaryType" pitchFamily="2" charset="0"/>
                <a:cs typeface="Arial" panose="020B0604020202020204" pitchFamily="34" charset="0"/>
              </a:rPr>
              <a:t>rd</a:t>
            </a:r>
            <a:r>
              <a:rPr lang="en-GB" sz="3600" dirty="0" smtClean="0">
                <a:latin typeface="SassoonPrimaryType" pitchFamily="2" charset="0"/>
                <a:cs typeface="Arial" panose="020B0604020202020204" pitchFamily="34" charset="0"/>
              </a:rPr>
              <a:t> November at 6.30pm</a:t>
            </a:r>
            <a:endParaRPr lang="en-GB" sz="3600" dirty="0">
              <a:latin typeface="SassoonPrimaryType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00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7404" y="713117"/>
            <a:ext cx="1047246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00B050"/>
                </a:solidFill>
                <a:latin typeface="SassoonPrimaryType" pitchFamily="2" charset="0"/>
              </a:rPr>
              <a:t>Maths</a:t>
            </a:r>
          </a:p>
          <a:p>
            <a:pPr algn="ctr"/>
            <a:r>
              <a:rPr lang="en-GB" sz="4800" dirty="0" smtClean="0">
                <a:latin typeface="SassoonPrimaryType" pitchFamily="2" charset="0"/>
              </a:rPr>
              <a:t>How do you perceive your own maths abilities?</a:t>
            </a:r>
          </a:p>
          <a:p>
            <a:pPr algn="ctr"/>
            <a:endParaRPr lang="en-GB" sz="4800" dirty="0" smtClean="0">
              <a:latin typeface="SassoonPrimaryType" pitchFamily="2" charset="0"/>
            </a:endParaRPr>
          </a:p>
          <a:p>
            <a:pPr algn="ctr"/>
            <a:r>
              <a:rPr lang="en-GB" sz="4800" dirty="0" smtClean="0">
                <a:latin typeface="SassoonPrimaryType" pitchFamily="2" charset="0"/>
              </a:rPr>
              <a:t>“Ask you your Dad!”</a:t>
            </a:r>
          </a:p>
          <a:p>
            <a:pPr algn="ctr"/>
            <a:r>
              <a:rPr lang="en-GB" sz="4800" dirty="0" smtClean="0">
                <a:latin typeface="SassoonPrimaryType" pitchFamily="2" charset="0"/>
              </a:rPr>
              <a:t>“I’m no good at maths.”</a:t>
            </a:r>
          </a:p>
          <a:p>
            <a:pPr algn="ctr"/>
            <a:r>
              <a:rPr lang="en-GB" sz="4800" dirty="0" smtClean="0">
                <a:latin typeface="SassoonPrimaryType" pitchFamily="2" charset="0"/>
              </a:rPr>
              <a:t>“Don’t ask me!”</a:t>
            </a:r>
            <a:endParaRPr lang="en-GB" sz="4800" dirty="0">
              <a:latin typeface="SassoonPrimaryType" pitchFamily="2" charset="0"/>
            </a:endParaRPr>
          </a:p>
          <a:p>
            <a:pPr algn="ctr"/>
            <a:endParaRPr lang="en-GB" sz="4800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33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8136" y="552091"/>
            <a:ext cx="103804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SassoonPrimaryType" pitchFamily="2" charset="0"/>
                <a:cs typeface="Arial" panose="020B0604020202020204" pitchFamily="34" charset="0"/>
              </a:rPr>
              <a:t>We can give unconscious messages to our children about maths.</a:t>
            </a:r>
          </a:p>
          <a:p>
            <a:r>
              <a:rPr lang="en-GB" sz="5400" dirty="0" smtClean="0">
                <a:latin typeface="SassoonPrimaryType" pitchFamily="2" charset="0"/>
                <a:cs typeface="Arial" panose="020B0604020202020204" pitchFamily="34" charset="0"/>
              </a:rPr>
              <a:t>Does maths have the same profile as reading or phonics in your house?</a:t>
            </a:r>
            <a:endParaRPr lang="en-GB" sz="5400" dirty="0">
              <a:latin typeface="SassoonPrimaryType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581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1098427" y="589775"/>
            <a:ext cx="1043221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SassoonPrimaryType" pitchFamily="2" charset="0"/>
                <a:cs typeface="Arial" panose="020B0604020202020204" pitchFamily="34" charset="0"/>
              </a:rPr>
              <a:t>We need to give our children a different message about maths</a:t>
            </a:r>
          </a:p>
          <a:p>
            <a:pPr algn="ctr"/>
            <a:r>
              <a:rPr lang="en-GB" sz="5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“This is fun!”</a:t>
            </a:r>
          </a:p>
          <a:p>
            <a:pPr algn="ctr"/>
            <a:r>
              <a:rPr lang="en-GB" sz="5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“I can spot a cylinder.”</a:t>
            </a:r>
          </a:p>
          <a:p>
            <a:pPr algn="ctr"/>
            <a:r>
              <a:rPr lang="en-GB" sz="5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“I can count to ten.”</a:t>
            </a:r>
            <a:endParaRPr lang="en-GB" sz="5400" dirty="0">
              <a:solidFill>
                <a:srgbClr val="00B050"/>
              </a:solidFill>
              <a:latin typeface="SassoonPrimaryType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40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857" y="569343"/>
            <a:ext cx="11018807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SassoonPrimaryType" pitchFamily="2" charset="0"/>
                <a:cs typeface="Arial" panose="020B0604020202020204" pitchFamily="34" charset="0"/>
              </a:rPr>
              <a:t>Maths in Whitecross is….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i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s fun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i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s practical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i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s problem solving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i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s brave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i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s real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i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s not a race but a deep understanding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400" dirty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b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  <a:cs typeface="Arial" panose="020B0604020202020204" pitchFamily="34" charset="0"/>
              </a:rPr>
              <a:t>uilds confidence</a:t>
            </a:r>
            <a:endParaRPr lang="en-GB" sz="4400" dirty="0">
              <a:solidFill>
                <a:srgbClr val="00B050"/>
              </a:solidFill>
              <a:latin typeface="SassoonPrimaryType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84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8225" y="109267"/>
            <a:ext cx="110648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SassoonPrimaryType" pitchFamily="2" charset="0"/>
              </a:rPr>
              <a:t>Is my child chanting or counting?</a:t>
            </a:r>
          </a:p>
          <a:p>
            <a:endParaRPr lang="en-GB" sz="5400" dirty="0">
              <a:latin typeface="SassoonPrimaryType" pitchFamily="2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4116632"/>
              </p:ext>
            </p:extLst>
          </p:nvPr>
        </p:nvGraphicFramePr>
        <p:xfrm>
          <a:off x="833886" y="1023668"/>
          <a:ext cx="10633494" cy="5574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6747">
                  <a:extLst>
                    <a:ext uri="{9D8B030D-6E8A-4147-A177-3AD203B41FA5}">
                      <a16:colId xmlns:a16="http://schemas.microsoft.com/office/drawing/2014/main" val="454167675"/>
                    </a:ext>
                  </a:extLst>
                </a:gridCol>
                <a:gridCol w="5316747">
                  <a:extLst>
                    <a:ext uri="{9D8B030D-6E8A-4147-A177-3AD203B41FA5}">
                      <a16:colId xmlns:a16="http://schemas.microsoft.com/office/drawing/2014/main" val="4210030511"/>
                    </a:ext>
                  </a:extLst>
                </a:gridCol>
              </a:tblGrid>
              <a:tr h="621997">
                <a:tc>
                  <a:txBody>
                    <a:bodyPr/>
                    <a:lstStyle/>
                    <a:p>
                      <a:pPr algn="ctr"/>
                      <a:r>
                        <a:rPr lang="en-GB" sz="4400" b="0" dirty="0" smtClean="0">
                          <a:solidFill>
                            <a:schemeClr val="bg1"/>
                          </a:solidFill>
                          <a:latin typeface="SassoonPrimaryType" pitchFamily="2" charset="0"/>
                        </a:rPr>
                        <a:t>Chanting</a:t>
                      </a:r>
                      <a:endParaRPr lang="en-GB" sz="4400" b="0" dirty="0">
                        <a:solidFill>
                          <a:schemeClr val="bg1"/>
                        </a:solidFill>
                        <a:latin typeface="SassoonPrimaryTyp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b="0" dirty="0" smtClean="0">
                          <a:latin typeface="SassoonPrimaryType" pitchFamily="2" charset="0"/>
                        </a:rPr>
                        <a:t>Counting</a:t>
                      </a:r>
                      <a:endParaRPr lang="en-GB" sz="4400" b="0" dirty="0">
                        <a:latin typeface="SassoonPrimaryType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660977"/>
                  </a:ext>
                </a:extLst>
              </a:tr>
              <a:tr h="4812292">
                <a:tc>
                  <a:txBody>
                    <a:bodyPr/>
                    <a:lstStyle/>
                    <a:p>
                      <a:r>
                        <a:rPr lang="en-GB" sz="4800" dirty="0" smtClean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When children chant numbers in sequence</a:t>
                      </a:r>
                      <a:r>
                        <a:rPr lang="en-GB" sz="4800" baseline="0" dirty="0" smtClean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 without pointing to apparatus or digits</a:t>
                      </a:r>
                      <a:endParaRPr lang="en-GB" sz="4800" dirty="0">
                        <a:solidFill>
                          <a:schemeClr val="tx1"/>
                        </a:solidFill>
                        <a:latin typeface="SassoonPrimaryType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800" dirty="0" smtClean="0">
                          <a:solidFill>
                            <a:schemeClr val="tx1"/>
                          </a:solidFill>
                          <a:latin typeface="SassoonPrimaryType" pitchFamily="2" charset="0"/>
                        </a:rPr>
                        <a:t>When children look and use their fingers or eyes to physically count objects or numbers 1:1 correspondence</a:t>
                      </a:r>
                      <a:endParaRPr lang="en-GB" sz="4800" dirty="0">
                        <a:solidFill>
                          <a:schemeClr val="tx1"/>
                        </a:solidFill>
                        <a:latin typeface="SassoonPrimaryType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3906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161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4951" y="235787"/>
            <a:ext cx="9851366" cy="600164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Type" pitchFamily="2" charset="0"/>
              </a:rPr>
              <a:t>Counting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Type" pitchFamily="2" charset="0"/>
              </a:rPr>
              <a:t>Recognising the digits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latin typeface="SassoonPrimaryType" pitchFamily="2" charset="0"/>
              </a:rPr>
              <a:t>P</a:t>
            </a:r>
            <a:r>
              <a:rPr lang="en-GB" sz="4800" dirty="0" smtClean="0">
                <a:latin typeface="SassoonPrimaryType" pitchFamily="2" charset="0"/>
              </a:rPr>
              <a:t>ositional language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Type" pitchFamily="2" charset="0"/>
              </a:rPr>
              <a:t>Pairs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Type" pitchFamily="2" charset="0"/>
              </a:rPr>
              <a:t>Naming 2D shapes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Type" pitchFamily="2" charset="0"/>
              </a:rPr>
              <a:t>Noticing 3D shapes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Type" pitchFamily="2" charset="0"/>
              </a:rPr>
              <a:t>Patterns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Type" pitchFamily="2" charset="0"/>
              </a:rPr>
              <a:t>Sequence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 smtClean="0">
                <a:latin typeface="SassoonPrimaryType" pitchFamily="2" charset="0"/>
              </a:rPr>
              <a:t>Measure (time, size, capacity)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GB" sz="4800" dirty="0" smtClean="0">
              <a:latin typeface="SassoonPrimaryType" pitchFamily="2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n-GB" sz="4800" dirty="0" smtClean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166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0113" y="431321"/>
            <a:ext cx="886220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SassoonPrimaryType" pitchFamily="2" charset="0"/>
              </a:rPr>
              <a:t>Come and play with maths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GB" sz="4800" dirty="0">
                <a:solidFill>
                  <a:srgbClr val="00B050"/>
                </a:solidFill>
                <a:latin typeface="SassoonPrimaryType" pitchFamily="2" charset="0"/>
              </a:rPr>
              <a:t>m</a:t>
            </a:r>
            <a:r>
              <a:rPr lang="en-GB" sz="4800" dirty="0" smtClean="0">
                <a:solidFill>
                  <a:srgbClr val="00B050"/>
                </a:solidFill>
                <a:latin typeface="SassoonPrimaryType" pitchFamily="2" charset="0"/>
              </a:rPr>
              <a:t>aths needs to be touched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GB" sz="4800" dirty="0">
                <a:solidFill>
                  <a:srgbClr val="00B050"/>
                </a:solidFill>
                <a:latin typeface="SassoonPrimaryType" pitchFamily="2" charset="0"/>
              </a:rPr>
              <a:t>e</a:t>
            </a:r>
            <a:r>
              <a:rPr lang="en-GB" sz="4800" dirty="0" smtClean="0">
                <a:solidFill>
                  <a:srgbClr val="00B050"/>
                </a:solidFill>
                <a:latin typeface="SassoonPrimaryType" pitchFamily="2" charset="0"/>
              </a:rPr>
              <a:t>xperimented with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GB" sz="4800" dirty="0">
                <a:solidFill>
                  <a:srgbClr val="00B050"/>
                </a:solidFill>
                <a:latin typeface="SassoonPrimaryType" pitchFamily="2" charset="0"/>
              </a:rPr>
              <a:t>p</a:t>
            </a:r>
            <a:r>
              <a:rPr lang="en-GB" sz="4800" dirty="0" smtClean="0">
                <a:solidFill>
                  <a:srgbClr val="00B050"/>
                </a:solidFill>
                <a:latin typeface="SassoonPrimaryType" pitchFamily="2" charset="0"/>
              </a:rPr>
              <a:t>layed with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GB" sz="4800" dirty="0" smtClean="0">
                <a:solidFill>
                  <a:srgbClr val="00B050"/>
                </a:solidFill>
                <a:latin typeface="SassoonPrimaryType" pitchFamily="2" charset="0"/>
              </a:rPr>
              <a:t>explored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GB" sz="4800" dirty="0">
                <a:solidFill>
                  <a:srgbClr val="00B050"/>
                </a:solidFill>
                <a:latin typeface="SassoonPrimaryType" pitchFamily="2" charset="0"/>
              </a:rPr>
              <a:t>r</a:t>
            </a:r>
            <a:r>
              <a:rPr lang="en-GB" sz="4800" dirty="0" smtClean="0">
                <a:solidFill>
                  <a:srgbClr val="00B050"/>
                </a:solidFill>
                <a:latin typeface="SassoonPrimaryType" pitchFamily="2" charset="0"/>
              </a:rPr>
              <a:t>epeated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r>
              <a:rPr lang="en-GB" sz="4800" dirty="0">
                <a:solidFill>
                  <a:srgbClr val="00B050"/>
                </a:solidFill>
                <a:latin typeface="SassoonPrimaryType" pitchFamily="2" charset="0"/>
              </a:rPr>
              <a:t>a</a:t>
            </a:r>
            <a:r>
              <a:rPr lang="en-GB" sz="4800" dirty="0" smtClean="0">
                <a:solidFill>
                  <a:srgbClr val="00B050"/>
                </a:solidFill>
                <a:latin typeface="SassoonPrimaryType" pitchFamily="2" charset="0"/>
              </a:rPr>
              <a:t>ll around</a:t>
            </a:r>
          </a:p>
          <a:p>
            <a:pPr marL="685800" indent="-685800">
              <a:buFont typeface="Wingdings" panose="05000000000000000000" pitchFamily="2" charset="2"/>
              <a:buChar char="Ø"/>
            </a:pPr>
            <a:endParaRPr lang="en-GB" sz="4800" dirty="0">
              <a:solidFill>
                <a:srgbClr val="00B050"/>
              </a:solidFill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94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9049" y="391064"/>
            <a:ext cx="11358113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 smtClean="0">
                <a:latin typeface="SassoonPrimaryType" pitchFamily="2" charset="0"/>
              </a:rPr>
              <a:t>How you can support learning at home</a:t>
            </a:r>
          </a:p>
          <a:p>
            <a:endParaRPr lang="en-GB" sz="4400" dirty="0">
              <a:latin typeface="SassoonPrimaryType" pitchFamily="2" charset="0"/>
            </a:endParaRPr>
          </a:p>
          <a:p>
            <a:r>
              <a:rPr lang="en-GB" sz="4400" dirty="0" smtClean="0">
                <a:latin typeface="SassoonPrimaryType" pitchFamily="2" charset="0"/>
              </a:rPr>
              <a:t>jigsaws, 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</a:rPr>
              <a:t>cooking,</a:t>
            </a:r>
            <a:r>
              <a:rPr lang="en-GB" sz="4400" dirty="0" smtClean="0">
                <a:latin typeface="SassoonPrimaryType" pitchFamily="2" charset="0"/>
              </a:rPr>
              <a:t> bath-time, 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</a:rPr>
              <a:t>setting the table, </a:t>
            </a:r>
            <a:r>
              <a:rPr lang="en-GB" sz="4400" dirty="0" smtClean="0">
                <a:latin typeface="SassoonPrimaryType" pitchFamily="2" charset="0"/>
              </a:rPr>
              <a:t>pairing socks, 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</a:rPr>
              <a:t>creating patterns, </a:t>
            </a:r>
            <a:r>
              <a:rPr lang="en-GB" sz="4400" dirty="0" smtClean="0">
                <a:latin typeface="SassoonPrimaryType" pitchFamily="2" charset="0"/>
              </a:rPr>
              <a:t>recognising patterns such as the face on a dice,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</a:rPr>
              <a:t> playing simple board games, </a:t>
            </a:r>
            <a:r>
              <a:rPr lang="en-GB" sz="4400" dirty="0" smtClean="0">
                <a:latin typeface="SassoonPrimaryType" pitchFamily="2" charset="0"/>
              </a:rPr>
              <a:t>using dice, 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</a:rPr>
              <a:t>using spinners, </a:t>
            </a:r>
            <a:r>
              <a:rPr lang="en-GB" sz="4400" dirty="0" smtClean="0">
                <a:latin typeface="SassoonPrimaryType" pitchFamily="2" charset="0"/>
              </a:rPr>
              <a:t>playing cards, 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</a:rPr>
              <a:t>singing,</a:t>
            </a:r>
            <a:r>
              <a:rPr lang="en-GB" sz="4400" dirty="0" smtClean="0">
                <a:latin typeface="SassoonPrimaryType" pitchFamily="2" charset="0"/>
              </a:rPr>
              <a:t> learning rhymes, </a:t>
            </a:r>
            <a:r>
              <a:rPr lang="en-GB" sz="4400" dirty="0" smtClean="0">
                <a:solidFill>
                  <a:srgbClr val="00B050"/>
                </a:solidFill>
                <a:latin typeface="SassoonPrimaryType" pitchFamily="2" charset="0"/>
              </a:rPr>
              <a:t>tidying up, </a:t>
            </a:r>
            <a:r>
              <a:rPr lang="en-GB" sz="4400" dirty="0" smtClean="0">
                <a:latin typeface="SassoonPrimaryType" pitchFamily="2" charset="0"/>
              </a:rPr>
              <a:t>measuring……..</a:t>
            </a:r>
            <a:endParaRPr lang="en-GB" sz="4400" dirty="0" smtClean="0">
              <a:solidFill>
                <a:srgbClr val="00B050"/>
              </a:solidFill>
              <a:latin typeface="SassoonPrimaryType" pitchFamily="2" charset="0"/>
            </a:endParaRPr>
          </a:p>
          <a:p>
            <a:endParaRPr lang="en-GB" sz="4400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70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6891" y="557842"/>
            <a:ext cx="1034019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SassoonPrimaryType" pitchFamily="2" charset="0"/>
              </a:rPr>
              <a:t>Make maths as high a profile as phonics and reading</a:t>
            </a:r>
          </a:p>
          <a:p>
            <a:endParaRPr lang="en-GB" sz="5400" dirty="0" smtClean="0">
              <a:latin typeface="SassoonPrimaryType" pitchFamily="2" charset="0"/>
            </a:endParaRPr>
          </a:p>
          <a:p>
            <a:r>
              <a:rPr lang="en-GB" sz="5400" dirty="0" smtClean="0">
                <a:latin typeface="SassoonPrimaryType" pitchFamily="2" charset="0"/>
              </a:rPr>
              <a:t>Most parents read every day to children, make maths activities just as important and fun</a:t>
            </a:r>
            <a:endParaRPr lang="en-GB" sz="5400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03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060" y="874143"/>
            <a:ext cx="1107056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u="sng" dirty="0" smtClean="0">
                <a:latin typeface="SassoonPrimaryType" pitchFamily="2" charset="0"/>
              </a:rPr>
              <a:t>Thank you very much for coming!</a:t>
            </a:r>
          </a:p>
          <a:p>
            <a:endParaRPr lang="en-GB" sz="4800" dirty="0">
              <a:latin typeface="SassoonPrimaryType" pitchFamily="2" charset="0"/>
            </a:endParaRPr>
          </a:p>
          <a:p>
            <a:r>
              <a:rPr lang="en-GB" sz="4800" dirty="0" smtClean="0">
                <a:latin typeface="SassoonPrimaryType" pitchFamily="2" charset="0"/>
              </a:rPr>
              <a:t>Please complete and return your evaluation sheet asap.  This will help us to make improvements to support all families both at home and in school </a:t>
            </a:r>
            <a:r>
              <a:rPr lang="en-GB" sz="4800" dirty="0" smtClean="0">
                <a:latin typeface="SassoonPrimaryType" pitchFamily="2" charset="0"/>
                <a:sym typeface="Wingdings" panose="05000000000000000000" pitchFamily="2" charset="2"/>
              </a:rPr>
              <a:t></a:t>
            </a:r>
            <a:endParaRPr lang="en-GB" sz="4800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61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97</TotalTime>
  <Words>316</Words>
  <Application>Microsoft Office PowerPoint</Application>
  <PresentationFormat>Widescreen</PresentationFormat>
  <Paragraphs>52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SassoonPrimaryType</vt:lpstr>
      <vt:lpstr>Wingdings</vt:lpstr>
      <vt:lpstr>Retrospect</vt:lpstr>
      <vt:lpstr>Welcome to our Maths Information Evening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Maths Information Evening</dc:title>
  <dc:creator>Claire Fitzpatrick</dc:creator>
  <cp:lastModifiedBy>Kirby Chapman</cp:lastModifiedBy>
  <cp:revision>11</cp:revision>
  <dcterms:created xsi:type="dcterms:W3CDTF">2021-11-23T14:56:06Z</dcterms:created>
  <dcterms:modified xsi:type="dcterms:W3CDTF">2021-11-24T13:59:44Z</dcterms:modified>
</cp:coreProperties>
</file>